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34"/>
  </p:notesMasterIdLst>
  <p:sldIdLst>
    <p:sldId id="256" r:id="rId4"/>
    <p:sldId id="257" r:id="rId5"/>
    <p:sldId id="258" r:id="rId6"/>
    <p:sldId id="259" r:id="rId7"/>
    <p:sldId id="299" r:id="rId8"/>
    <p:sldId id="302" r:id="rId9"/>
    <p:sldId id="269" r:id="rId10"/>
    <p:sldId id="263" r:id="rId11"/>
    <p:sldId id="266" r:id="rId12"/>
    <p:sldId id="301" r:id="rId13"/>
    <p:sldId id="300" r:id="rId14"/>
    <p:sldId id="279"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Lst>
  <p:sldSz cx="9144000" cy="5143500" type="screen16x9"/>
  <p:notesSz cx="6858000" cy="9144000"/>
  <p:embeddedFontLst>
    <p:embeddedFont>
      <p:font typeface="Amatic SC" panose="00000500000000000000" pitchFamily="2" charset="-79"/>
      <p:regular r:id="rId35"/>
      <p:bold r:id="rId36"/>
    </p:embeddedFont>
    <p:embeddedFont>
      <p:font typeface="Calibri" panose="020F0502020204030204" pitchFamily="34" charset="0"/>
      <p:regular r:id="rId37"/>
      <p:bold r:id="rId38"/>
      <p:italic r:id="rId39"/>
      <p:boldItalic r:id="rId40"/>
    </p:embeddedFont>
    <p:embeddedFont>
      <p:font typeface="Exo 2" panose="020B0604020202020204" charset="0"/>
      <p:regular r:id="rId41"/>
      <p:bold r:id="rId42"/>
      <p:italic r:id="rId43"/>
      <p:boldItalic r:id="rId44"/>
    </p:embeddedFont>
    <p:embeddedFont>
      <p:font typeface="Fira Sans Extra Condensed Medium" panose="020B0604020202020204" charset="0"/>
      <p:regular r:id="rId45"/>
      <p:bold r:id="rId46"/>
      <p:italic r:id="rId47"/>
      <p:boldItalic r:id="rId48"/>
    </p:embeddedFont>
    <p:embeddedFont>
      <p:font typeface="Nunito Light" pitchFamily="2" charset="0"/>
      <p:regular r:id="rId49"/>
      <p:italic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Condensed" panose="02000000000000000000" pitchFamily="2" charset="0"/>
      <p:regular r:id="rId58"/>
      <p:bold r:id="rId59"/>
      <p:italic r:id="rId60"/>
      <p:boldItalic r:id="rId61"/>
    </p:embeddedFont>
    <p:embeddedFont>
      <p:font typeface="Roboto Condensed Light" panose="02000000000000000000" pitchFamily="2" charset="0"/>
      <p:regular r:id="rId62"/>
      <p:bold r:id="rId63"/>
      <p:italic r:id="rId64"/>
      <p:boldItalic r:id="rId65"/>
    </p:embeddedFont>
    <p:embeddedFont>
      <p:font typeface="Roboto Medium"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22C47B-C889-4450-BCC5-71069C076BA9}">
  <a:tblStyle styleId="{6D22C47B-C889-4450-BCC5-71069C076B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varScale="1">
        <p:scale>
          <a:sx n="64" d="100"/>
          <a:sy n="64" d="100"/>
        </p:scale>
        <p:origin x="58"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font" Target="fonts/font29.fntdata"/><Relationship Id="rId68" Type="http://schemas.openxmlformats.org/officeDocument/2006/relationships/font" Target="fonts/font3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font" Target="fonts/font32.fntdata"/><Relationship Id="rId5" Type="http://schemas.openxmlformats.org/officeDocument/2006/relationships/slide" Target="slides/slide2.xml"/><Relationship Id="rId61"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69" Type="http://schemas.openxmlformats.org/officeDocument/2006/relationships/font" Target="fonts/font35.fntdata"/><Relationship Id="rId8" Type="http://schemas.openxmlformats.org/officeDocument/2006/relationships/slide" Target="slides/slide5.xml"/><Relationship Id="rId51" Type="http://schemas.openxmlformats.org/officeDocument/2006/relationships/font" Target="fonts/font17.fntdata"/><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font" Target="fonts/font33.fntdata"/><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font" Target="fonts/font31.fntdata"/><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5.fntdata"/><Relationship Id="rId34" Type="http://schemas.openxmlformats.org/officeDocument/2006/relationships/notesMaster" Target="notesMasters/notesMaster1.xml"/><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4.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38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46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817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 id="2147483658" r:id="rId8"/>
    <p:sldLayoutId id="2147483659" r:id="rId9"/>
    <p:sldLayoutId id="2147483666"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fonts.google.com/specimen/Roboto+Condensed"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5.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1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16.xml"/><Relationship Id="rId5" Type="http://schemas.openxmlformats.org/officeDocument/2006/relationships/slide" Target="slide7.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GB" dirty="0"/>
              <a:t>Use Case </a:t>
            </a:r>
            <a:r>
              <a:rPr lang="en-GB" dirty="0" err="1"/>
              <a:t>Diagramm</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8" y="3085150"/>
            <a:ext cx="6942291"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
            </a:r>
            <a:r>
              <a:rPr lang="en-GB" dirty="0"/>
              <a:t>a</a:t>
            </a:r>
            <a:r>
              <a:rPr lang="en" dirty="0"/>
              <a:t>s Anwendungsfalldiagramm </a:t>
            </a:r>
            <a:br>
              <a:rPr lang="en" dirty="0"/>
            </a:br>
            <a:r>
              <a:rPr lang="en" dirty="0"/>
              <a:t>in der Praxis</a:t>
            </a:r>
            <a:endParaRPr dirty="0"/>
          </a:p>
        </p:txBody>
      </p:sp>
      <p:sp>
        <p:nvSpPr>
          <p:cNvPr id="192" name="Google Shape;192;p36"/>
          <p:cNvSpPr txBox="1">
            <a:spLocks noGrp="1"/>
          </p:cNvSpPr>
          <p:nvPr>
            <p:ph type="title" idx="2"/>
          </p:nvPr>
        </p:nvSpPr>
        <p:spPr>
          <a:xfrm flipH="1">
            <a:off x="1147575" y="18172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17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Beispiele</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071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Danke für eure Aufmerksamkeit</a:t>
            </a:r>
            <a:endParaRPr dirty="0"/>
          </a:p>
        </p:txBody>
      </p:sp>
      <p:sp>
        <p:nvSpPr>
          <p:cNvPr id="2" name="Subtitle 1">
            <a:extLst>
              <a:ext uri="{FF2B5EF4-FFF2-40B4-BE49-F238E27FC236}">
                <a16:creationId xmlns:a16="http://schemas.microsoft.com/office/drawing/2014/main" id="{3C7F8E55-5E74-4DD0-BB8E-2CC0569103AE}"/>
              </a:ext>
            </a:extLst>
          </p:cNvPr>
          <p:cNvSpPr>
            <a:spLocks noGrp="1"/>
          </p:cNvSpPr>
          <p:nvPr>
            <p:ph type="subTitle" idx="1"/>
          </p:nvPr>
        </p:nvSpPr>
        <p:spPr/>
        <p:txBody>
          <a:bodyPr/>
          <a:lstStyle/>
          <a:p>
            <a:endParaRPr lang="en-AT"/>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indent="-304800">
              <a:lnSpc>
                <a:spcPct val="100000"/>
              </a:lnSpc>
              <a:spcBef>
                <a:spcPts val="1000"/>
              </a:spcBef>
              <a:buSzPts val="1200"/>
              <a:buFont typeface="Roboto Condensed Light"/>
              <a:buAutoNum type="arabicPeriod"/>
            </a:pPr>
            <a:r>
              <a:rPr lang="de-AT" sz="1600" dirty="0">
                <a:solidFill>
                  <a:srgbClr val="434343"/>
                </a:solidFill>
              </a:rPr>
              <a:t>Anwendungsfalldiagramm Allgemein</a:t>
            </a:r>
          </a:p>
          <a:p>
            <a:pPr indent="-304800">
              <a:lnSpc>
                <a:spcPct val="100000"/>
              </a:lnSpc>
              <a:spcBef>
                <a:spcPts val="1000"/>
              </a:spcBef>
              <a:buSzPts val="1200"/>
              <a:buFont typeface="Roboto Condensed Light"/>
              <a:buAutoNum type="arabicPeriod"/>
            </a:pPr>
            <a:endParaRPr sz="1600" b="1" dirty="0">
              <a:solidFill>
                <a:srgbClr val="434343"/>
              </a:solidFill>
              <a:latin typeface="Roboto Condensed"/>
              <a:ea typeface="Roboto Condensed"/>
              <a:cs typeface="Roboto Condensed"/>
              <a:sym typeface="Roboto Condensed"/>
            </a:endParaRPr>
          </a:p>
          <a:p>
            <a:pPr marL="457200" lvl="0" indent="-304800" algn="l" rtl="0">
              <a:spcBef>
                <a:spcPts val="0"/>
              </a:spcBef>
              <a:spcAft>
                <a:spcPts val="0"/>
              </a:spcAft>
              <a:buSzPts val="1200"/>
              <a:buFont typeface="Roboto Condensed Light"/>
              <a:buAutoNum type="arabicPeriod"/>
            </a:pPr>
            <a:r>
              <a:rPr lang="en-GB" sz="1600" dirty="0">
                <a:solidFill>
                  <a:srgbClr val="434343"/>
                </a:solidFill>
              </a:rPr>
              <a:t>Das </a:t>
            </a:r>
            <a:r>
              <a:rPr lang="en-GB" sz="1600" dirty="0" err="1">
                <a:solidFill>
                  <a:srgbClr val="434343"/>
                </a:solidFill>
              </a:rPr>
              <a:t>Anwendungsfalldiagramm</a:t>
            </a:r>
            <a:r>
              <a:rPr lang="en-GB" sz="1600" dirty="0">
                <a:solidFill>
                  <a:srgbClr val="434343"/>
                </a:solidFill>
              </a:rPr>
              <a:t> in der Praxis</a:t>
            </a:r>
          </a:p>
          <a:p>
            <a:pPr marL="457200" lvl="0" indent="-304800" algn="l" rtl="0">
              <a:spcBef>
                <a:spcPts val="0"/>
              </a:spcBef>
              <a:spcAft>
                <a:spcPts val="0"/>
              </a:spcAft>
              <a:buSzPts val="1200"/>
              <a:buFont typeface="Roboto Condensed Light"/>
              <a:buAutoNum type="arabicPeriod"/>
            </a:pPr>
            <a:endParaRPr sz="1600" dirty="0">
              <a:solidFill>
                <a:srgbClr val="434343"/>
              </a:solidFill>
            </a:endParaRPr>
          </a:p>
          <a:p>
            <a:pPr marL="457200" lvl="0" indent="-304800" algn="l" rtl="0">
              <a:spcBef>
                <a:spcPts val="0"/>
              </a:spcBef>
              <a:spcAft>
                <a:spcPts val="0"/>
              </a:spcAft>
              <a:buSzPts val="1200"/>
              <a:buFont typeface="Roboto Condensed Light"/>
              <a:buAutoNum type="arabicPeriod"/>
            </a:pPr>
            <a:r>
              <a:rPr lang="en" sz="1600" dirty="0">
                <a:solidFill>
                  <a:srgbClr val="434343"/>
                </a:solidFill>
              </a:rPr>
              <a:t>Bausteine und Aufbau des Use-Case-Diagramms</a:t>
            </a:r>
          </a:p>
          <a:p>
            <a:pPr marL="457200" lvl="0" indent="-304800" algn="l" rtl="0">
              <a:spcBef>
                <a:spcPts val="0"/>
              </a:spcBef>
              <a:spcAft>
                <a:spcPts val="0"/>
              </a:spcAft>
              <a:buSzPts val="1200"/>
              <a:buFont typeface="Roboto Condensed Light"/>
              <a:buAutoNum type="arabicPeriod"/>
            </a:pPr>
            <a:endParaRPr lang="en" sz="1600" dirty="0">
              <a:solidFill>
                <a:srgbClr val="434343"/>
              </a:solidFill>
            </a:endParaRPr>
          </a:p>
          <a:p>
            <a:pPr marL="457200" lvl="0" indent="-304800" algn="l" rtl="0">
              <a:spcBef>
                <a:spcPts val="0"/>
              </a:spcBef>
              <a:spcAft>
                <a:spcPts val="0"/>
              </a:spcAft>
              <a:buSzPts val="1200"/>
              <a:buFont typeface="Roboto Condensed Light"/>
              <a:buAutoNum type="arabicPeriod"/>
            </a:pPr>
            <a:r>
              <a:rPr lang="en" sz="1600" dirty="0">
                <a:solidFill>
                  <a:srgbClr val="434343"/>
                </a:solidFill>
              </a:rPr>
              <a:t>Beispiele</a:t>
            </a:r>
            <a:endParaRPr sz="16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{6D22C47B-C889-4450-BCC5-71069C076BA9}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{6D22C47B-C889-4450-BCC5-71069C076BA9}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{6D22C47B-C889-4450-BCC5-71069C076BA9}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{6D22C47B-C889-4450-BCC5-71069C076BA9}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ANNOUNCEMENTS</a:t>
            </a:r>
            <a:endParaRPr/>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DEPTH</a:t>
            </a:r>
            <a:endParaRPr/>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BRIEF</a:t>
            </a:r>
            <a:endParaRPr/>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EVENTS</a:t>
            </a:r>
            <a:endParaRPr/>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Anwendungsfalldiagramm </a:t>
            </a:r>
            <a:br>
              <a:rPr lang="en" dirty="0"/>
            </a:br>
            <a:r>
              <a:rPr lang="en" dirty="0"/>
              <a:t>Allgemein</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57ACCA-A87D-46BD-A117-9542DCBA710C}"/>
              </a:ext>
            </a:extLst>
          </p:cNvPr>
          <p:cNvSpPr>
            <a:spLocks noGrp="1"/>
          </p:cNvSpPr>
          <p:nvPr>
            <p:ph type="body" idx="1"/>
          </p:nvPr>
        </p:nvSpPr>
        <p:spPr/>
        <p:txBody>
          <a:bodyPr/>
          <a:lstStyle/>
          <a:p>
            <a:pPr>
              <a:buFont typeface="Arial" panose="020B0604020202020204" pitchFamily="34" charset="0"/>
              <a:buChar char="•"/>
            </a:pPr>
            <a:r>
              <a:rPr lang="en-GB" dirty="0" err="1"/>
              <a:t>Ziel</a:t>
            </a:r>
            <a:r>
              <a:rPr lang="en-GB" dirty="0"/>
              <a:t> </a:t>
            </a:r>
          </a:p>
          <a:p>
            <a:pPr>
              <a:buFont typeface="Arial" panose="020B0604020202020204" pitchFamily="34" charset="0"/>
              <a:buChar char="•"/>
            </a:pPr>
            <a:endParaRPr lang="en-AT" dirty="0"/>
          </a:p>
        </p:txBody>
      </p:sp>
      <p:sp>
        <p:nvSpPr>
          <p:cNvPr id="5" name="Title 4">
            <a:extLst>
              <a:ext uri="{FF2B5EF4-FFF2-40B4-BE49-F238E27FC236}">
                <a16:creationId xmlns:a16="http://schemas.microsoft.com/office/drawing/2014/main" id="{DEE6DE0E-9F38-4345-8ABA-BE27127E42AD}"/>
              </a:ext>
            </a:extLst>
          </p:cNvPr>
          <p:cNvSpPr>
            <a:spLocks noGrp="1"/>
          </p:cNvSpPr>
          <p:nvPr>
            <p:ph type="ctrTitle"/>
          </p:nvPr>
        </p:nvSpPr>
        <p:spPr/>
        <p:txBody>
          <a:bodyPr/>
          <a:lstStyle/>
          <a:p>
            <a:r>
              <a:rPr lang="en-GB" dirty="0" err="1"/>
              <a:t>Anwendungsfalldiagramm</a:t>
            </a:r>
            <a:r>
              <a:rPr lang="en-GB" dirty="0"/>
              <a:t> </a:t>
            </a:r>
            <a:r>
              <a:rPr lang="en-GB" dirty="0" err="1"/>
              <a:t>Allgemein</a:t>
            </a:r>
            <a:endParaRPr lang="en-AT" dirty="0"/>
          </a:p>
        </p:txBody>
      </p:sp>
    </p:spTree>
    <p:extLst>
      <p:ext uri="{BB962C8B-B14F-4D97-AF65-F5344CB8AC3E}">
        <p14:creationId xmlns:p14="http://schemas.microsoft.com/office/powerpoint/2010/main" val="76465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Bausteine und Aufbau des Use-Case Diagramms</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27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Für Akteuer und Systeme</a:t>
            </a:r>
            <a:endParaRPr dirty="0"/>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Assoziation im UML- Anwendungsfalldiagramm</a:t>
            </a:r>
            <a:endParaRPr dirty="0"/>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Mercury is the closest planet to the Sun and the smallest one in the Solar System—it’s only a bit larger than our Moon. </a:t>
            </a:r>
            <a:endParaRPr dirty="0"/>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MERCURY</a:t>
            </a:r>
            <a:endParaRPr dirty="0"/>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1023</Words>
  <Application>Microsoft Office PowerPoint</Application>
  <PresentationFormat>On-screen Show (16:9)</PresentationFormat>
  <Paragraphs>136</Paragraphs>
  <Slides>30</Slides>
  <Notes>29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30</vt:i4>
      </vt:variant>
    </vt:vector>
  </HeadingPairs>
  <TitlesOfParts>
    <vt:vector size="44" baseType="lpstr">
      <vt:lpstr>Proxima Nova</vt:lpstr>
      <vt:lpstr>Amatic SC</vt:lpstr>
      <vt:lpstr>Calibri</vt:lpstr>
      <vt:lpstr>Roboto Medium</vt:lpstr>
      <vt:lpstr>Roboto Condensed Light</vt:lpstr>
      <vt:lpstr>Exo 2</vt:lpstr>
      <vt:lpstr>Proxima Nova Semibold</vt:lpstr>
      <vt:lpstr>Roboto Condensed</vt:lpstr>
      <vt:lpstr>Fira Sans Extra Condensed Medium</vt:lpstr>
      <vt:lpstr>Nunito Light</vt:lpstr>
      <vt:lpstr>Arial</vt:lpstr>
      <vt:lpstr>Tech Newsletter XL by Slidesgo</vt:lpstr>
      <vt:lpstr>SlidesGo Final Pages</vt:lpstr>
      <vt:lpstr>Slidesgo Final Pages</vt:lpstr>
      <vt:lpstr>Use Case Diagramm</vt:lpstr>
      <vt:lpstr>Agenda</vt:lpstr>
      <vt:lpstr>TABLE OF CONTENTS</vt:lpstr>
      <vt:lpstr>Anwendungsfalldiagramm  Allgemein</vt:lpstr>
      <vt:lpstr>Anwendungsfalldiagramm Allgemein</vt:lpstr>
      <vt:lpstr>Bausteine und Aufbau des Use-Case Diagramms</vt:lpstr>
      <vt:lpstr>Für Akteuer und Systeme</vt:lpstr>
      <vt:lpstr>Assoziation im UML- Anwendungsfalldiagramm</vt:lpstr>
      <vt:lpstr>SECTOR NEWS</vt:lpstr>
      <vt:lpstr>Das Anwendungsfalldiagramm  in der Praxis</vt:lpstr>
      <vt:lpstr>Beispiele</vt:lpstr>
      <vt:lpstr>Danke für eure Aufmerksamkeit</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Diagramm</dc:title>
  <dc:creator>Anel Suljkanovic</dc:creator>
  <cp:lastModifiedBy>Suljkanovic Anel</cp:lastModifiedBy>
  <cp:revision>1</cp:revision>
  <dcterms:modified xsi:type="dcterms:W3CDTF">2022-03-09T10:35:04Z</dcterms:modified>
</cp:coreProperties>
</file>